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32" r:id="rId3"/>
    <p:sldMasterId id="2147483733" r:id="rId4"/>
    <p:sldMasterId id="2147483734" r:id="rId5"/>
    <p:sldMasterId id="2147483735" r:id="rId6"/>
    <p:sldMasterId id="2147483736" r:id="rId7"/>
    <p:sldMasterId id="2147483737" r:id="rId8"/>
    <p:sldMasterId id="2147483738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</p:sldIdLst>
  <p:sldSz cy="5143500" cx="9144000"/>
  <p:notesSz cx="6858000" cy="9144000"/>
  <p:embeddedFontLst>
    <p:embeddedFont>
      <p:font typeface="Source Sans Pro Light"/>
      <p:regular r:id="rId50"/>
      <p:bold r:id="rId51"/>
      <p:italic r:id="rId52"/>
      <p:boldItalic r:id="rId53"/>
    </p:embeddedFont>
    <p:embeddedFont>
      <p:font typeface="Source Sans Pro Black"/>
      <p:bold r:id="rId54"/>
      <p:boldItalic r:id="rId55"/>
    </p:embeddedFont>
    <p:embeddedFont>
      <p:font typeface="Century Gothic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8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font" Target="fonts/SourceSansProLight-bold.fntdata"/><Relationship Id="rId50" Type="http://schemas.openxmlformats.org/officeDocument/2006/relationships/font" Target="fonts/SourceSansProLight-regular.fntdata"/><Relationship Id="rId53" Type="http://schemas.openxmlformats.org/officeDocument/2006/relationships/font" Target="fonts/SourceSansProLight-boldItalic.fntdata"/><Relationship Id="rId52" Type="http://schemas.openxmlformats.org/officeDocument/2006/relationships/font" Target="fonts/SourceSansProLight-italic.fntdata"/><Relationship Id="rId11" Type="http://schemas.openxmlformats.org/officeDocument/2006/relationships/slide" Target="slides/slide1.xml"/><Relationship Id="rId55" Type="http://schemas.openxmlformats.org/officeDocument/2006/relationships/font" Target="fonts/SourceSansProBlack-boldItalic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SourceSansProBlack-bold.fntdata"/><Relationship Id="rId13" Type="http://schemas.openxmlformats.org/officeDocument/2006/relationships/slide" Target="slides/slide3.xml"/><Relationship Id="rId57" Type="http://schemas.openxmlformats.org/officeDocument/2006/relationships/font" Target="fonts/CenturyGothic-bold.fntdata"/><Relationship Id="rId12" Type="http://schemas.openxmlformats.org/officeDocument/2006/relationships/slide" Target="slides/slide2.xml"/><Relationship Id="rId56" Type="http://schemas.openxmlformats.org/officeDocument/2006/relationships/font" Target="fonts/CenturyGothic-regular.fntdata"/><Relationship Id="rId15" Type="http://schemas.openxmlformats.org/officeDocument/2006/relationships/slide" Target="slides/slide5.xml"/><Relationship Id="rId59" Type="http://schemas.openxmlformats.org/officeDocument/2006/relationships/font" Target="fonts/CenturyGothic-boldItalic.fntdata"/><Relationship Id="rId14" Type="http://schemas.openxmlformats.org/officeDocument/2006/relationships/slide" Target="slides/slide4.xml"/><Relationship Id="rId58" Type="http://schemas.openxmlformats.org/officeDocument/2006/relationships/font" Target="fonts/CenturyGothic-italic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5f5d6abee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DB Devkota, Roll No: 17</a:t>
            </a:r>
            <a:endParaRPr/>
          </a:p>
        </p:txBody>
      </p:sp>
      <p:sp>
        <p:nvSpPr>
          <p:cNvPr id="619" name="Google Shape;619;g35f5d6abee_3_7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5f6a1c4f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5f6a1c4f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Roll No:29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730e42cf1_85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730e42cf1_8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f7c582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f7c582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5f5005c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5f5005c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730e42cf1_8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3730e42cf1_83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730e42cf1_1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730e42cf1_1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730e42cf1_2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3730e42cf1_2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730e42cf1_4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3730e42cf1_42_7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730e42cf1_2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730e42cf1_2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730e42cf1_1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730e42cf1_1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5f56db25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5f56db25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Roll No: 31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730e42cf1_3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3730e42cf1_38_2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730e42cf1_1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730e42cf1_1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730e42cf1_8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730e42cf1_8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730e42cf1_38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730e42cf1_38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730e42cf1_38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730e42cf1_38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730e42cf1_4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3730e42cf1_40_1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730e42cf1_38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730e42cf1_38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730e42cf1_38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730e42cf1_38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730e42cf1_38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730e42cf1_38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5f73425f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5f73425f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730e42cf1_88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3730e42cf1_88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730e42cf1_38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730e42cf1_38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Roll No: 29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730e42cf1_2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730e42cf1_2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Roll no. 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730e42cf1_2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3730e42cf1_2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Roll No: 31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5f0d0e48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5f0d0e4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730e42cf1_6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730e42cf1_6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730e42cf1_17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3730e42cf1_1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730e42cf1_7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730e42cf1_7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730e42cf1_8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730e42cf1_8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730e42cf1_8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730e42cf1_8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30e42cf1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30e42cf1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5f0d0e4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5f0d0e4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730e42cf1_5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3730e42cf1_52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730e42cf1_96_0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3730e42cf1_96_0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730e42cf1_3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3730e42cf1_30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730e42cf1_5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3730e42cf1_57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792288" y="4025503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0" name="Google Shape;140;p27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7" name="Google Shape;167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33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3" name="Google Shape;183;p34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ctrTitle"/>
          </p:nvPr>
        </p:nvSpPr>
        <p:spPr>
          <a:xfrm>
            <a:off x="866216" y="1085850"/>
            <a:ext cx="6619243" cy="2497186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b="0" i="0" sz="5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4" name="Google Shape;214;p38"/>
          <p:cNvSpPr txBox="1"/>
          <p:nvPr>
            <p:ph idx="1" type="subTitle"/>
          </p:nvPr>
        </p:nvSpPr>
        <p:spPr>
          <a:xfrm>
            <a:off x="866216" y="3583035"/>
            <a:ext cx="6619243" cy="64606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  <a:defRPr b="0" i="0" sz="15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5" name="Google Shape;215;p38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6" name="Google Shape;216;p38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7" name="Google Shape;217;p38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idx="1" type="body"/>
          </p:nvPr>
        </p:nvSpPr>
        <p:spPr>
          <a:xfrm>
            <a:off x="827484" y="1539688"/>
            <a:ext cx="6709906" cy="314661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Char char="▶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845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21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94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94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94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94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1" name="Google Shape;221;p39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2" name="Google Shape;222;p39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3" name="Google Shape;223;p39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866217" y="2146300"/>
            <a:ext cx="6619243" cy="1436735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i="0" sz="3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6" name="Google Shape;226;p40"/>
          <p:cNvSpPr txBox="1"/>
          <p:nvPr>
            <p:ph idx="1" type="body"/>
          </p:nvPr>
        </p:nvSpPr>
        <p:spPr>
          <a:xfrm>
            <a:off x="866216" y="3583036"/>
            <a:ext cx="6619243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  <a:defRPr b="0" i="0" sz="15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7" name="Google Shape;227;p40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8" name="Google Shape;228;p40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9" name="Google Shape;229;p40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2" name="Google Shape;232;p41"/>
          <p:cNvSpPr txBox="1"/>
          <p:nvPr>
            <p:ph idx="1" type="body"/>
          </p:nvPr>
        </p:nvSpPr>
        <p:spPr>
          <a:xfrm>
            <a:off x="827484" y="1545431"/>
            <a:ext cx="3297254" cy="314682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9845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21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305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305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305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305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305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305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3" name="Google Shape;233;p41"/>
          <p:cNvSpPr txBox="1"/>
          <p:nvPr>
            <p:ph idx="2" type="body"/>
          </p:nvPr>
        </p:nvSpPr>
        <p:spPr>
          <a:xfrm>
            <a:off x="4240870" y="1542069"/>
            <a:ext cx="3297256" cy="315018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9845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21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305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305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305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305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305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305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4" name="Google Shape;234;p41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5" name="Google Shape;235;p41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6" name="Google Shape;236;p41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9" name="Google Shape;239;p42"/>
          <p:cNvSpPr txBox="1"/>
          <p:nvPr>
            <p:ph idx="1" type="body"/>
          </p:nvPr>
        </p:nvSpPr>
        <p:spPr>
          <a:xfrm>
            <a:off x="827485" y="1428750"/>
            <a:ext cx="3297253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400"/>
              <a:buFont typeface="Noto Sans Symbols"/>
              <a:buNone/>
              <a:defRPr b="0" i="0" sz="18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  <a:defRPr b="1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b="1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0" name="Google Shape;240;p42"/>
          <p:cNvSpPr txBox="1"/>
          <p:nvPr>
            <p:ph idx="2" type="body"/>
          </p:nvPr>
        </p:nvSpPr>
        <p:spPr>
          <a:xfrm>
            <a:off x="827484" y="1885950"/>
            <a:ext cx="3297254" cy="280630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9845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21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305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305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305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305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305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305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3" type="body"/>
          </p:nvPr>
        </p:nvSpPr>
        <p:spPr>
          <a:xfrm>
            <a:off x="4240871" y="1428750"/>
            <a:ext cx="329725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400"/>
              <a:buFont typeface="Noto Sans Symbols"/>
              <a:buNone/>
              <a:defRPr b="0" i="0" sz="18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  <a:defRPr b="1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b="1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4" type="body"/>
          </p:nvPr>
        </p:nvSpPr>
        <p:spPr>
          <a:xfrm>
            <a:off x="4240871" y="1885950"/>
            <a:ext cx="3297254" cy="280630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9845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21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305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305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305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305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305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305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4" name="Google Shape;244;p42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>
            <p:ph type="title"/>
          </p:nvPr>
        </p:nvSpPr>
        <p:spPr>
          <a:xfrm>
            <a:off x="866215" y="1085850"/>
            <a:ext cx="2550798" cy="108585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i="0" sz="1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" type="body"/>
          </p:nvPr>
        </p:nvSpPr>
        <p:spPr>
          <a:xfrm>
            <a:off x="3588462" y="1085850"/>
            <a:ext cx="3896998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3048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Char char="▶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845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21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94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94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94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94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8" name="Google Shape;258;p45"/>
          <p:cNvSpPr txBox="1"/>
          <p:nvPr>
            <p:ph idx="2" type="body"/>
          </p:nvPr>
        </p:nvSpPr>
        <p:spPr>
          <a:xfrm>
            <a:off x="866215" y="2346960"/>
            <a:ext cx="2550797" cy="21716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9" name="Google Shape;259;p45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0" name="Google Shape;260;p45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1" name="Google Shape;261;p45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/>
          <p:nvPr>
            <p:ph type="title"/>
          </p:nvPr>
        </p:nvSpPr>
        <p:spPr>
          <a:xfrm>
            <a:off x="865430" y="1390644"/>
            <a:ext cx="3819679" cy="1181106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4" name="Google Shape;264;p46"/>
          <p:cNvSpPr/>
          <p:nvPr>
            <p:ph idx="2" type="pic"/>
          </p:nvPr>
        </p:nvSpPr>
        <p:spPr>
          <a:xfrm>
            <a:off x="5212160" y="857250"/>
            <a:ext cx="2400300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68575" lIns="68575" spcFirstLastPara="1" rIns="68575" wrap="square" tIns="68575"/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5" name="Google Shape;265;p46"/>
          <p:cNvSpPr txBox="1"/>
          <p:nvPr>
            <p:ph idx="1" type="body"/>
          </p:nvPr>
        </p:nvSpPr>
        <p:spPr>
          <a:xfrm>
            <a:off x="866216" y="2743200"/>
            <a:ext cx="3813734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6" name="Google Shape;266;p46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7" name="Google Shape;267;p46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/>
          <p:nvPr>
            <p:ph type="title"/>
          </p:nvPr>
        </p:nvSpPr>
        <p:spPr>
          <a:xfrm>
            <a:off x="866217" y="3600440"/>
            <a:ext cx="6619243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i="0" sz="1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1" name="Google Shape;271;p47"/>
          <p:cNvSpPr/>
          <p:nvPr>
            <p:ph idx="2" type="pic"/>
          </p:nvPr>
        </p:nvSpPr>
        <p:spPr>
          <a:xfrm>
            <a:off x="866216" y="514350"/>
            <a:ext cx="6619243" cy="27305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68575" lIns="68575" spcFirstLastPara="1" rIns="68575" wrap="square" tIns="68575"/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2" name="Google Shape;272;p47"/>
          <p:cNvSpPr txBox="1"/>
          <p:nvPr>
            <p:ph idx="1" type="body"/>
          </p:nvPr>
        </p:nvSpPr>
        <p:spPr>
          <a:xfrm>
            <a:off x="866217" y="4025494"/>
            <a:ext cx="6619242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3" name="Google Shape;273;p47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4" name="Google Shape;274;p47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5" name="Google Shape;275;p47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 txBox="1"/>
          <p:nvPr>
            <p:ph type="title"/>
          </p:nvPr>
        </p:nvSpPr>
        <p:spPr>
          <a:xfrm>
            <a:off x="866216" y="1085850"/>
            <a:ext cx="6619244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idx="1" type="body"/>
          </p:nvPr>
        </p:nvSpPr>
        <p:spPr>
          <a:xfrm>
            <a:off x="866216" y="2743200"/>
            <a:ext cx="6619244" cy="1771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9" name="Google Shape;279;p48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0" name="Google Shape;280;p48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1" name="Google Shape;281;p48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type="title"/>
          </p:nvPr>
        </p:nvSpPr>
        <p:spPr>
          <a:xfrm>
            <a:off x="1181101" y="1085850"/>
            <a:ext cx="5999486" cy="174253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" name="Google Shape;284;p49"/>
          <p:cNvSpPr txBox="1"/>
          <p:nvPr>
            <p:ph idx="1" type="body"/>
          </p:nvPr>
        </p:nvSpPr>
        <p:spPr>
          <a:xfrm>
            <a:off x="1447800" y="2828380"/>
            <a:ext cx="5459737" cy="25663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small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5" name="Google Shape;285;p49"/>
          <p:cNvSpPr txBox="1"/>
          <p:nvPr>
            <p:ph idx="2" type="body"/>
          </p:nvPr>
        </p:nvSpPr>
        <p:spPr>
          <a:xfrm>
            <a:off x="866216" y="3262993"/>
            <a:ext cx="6619244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6" name="Google Shape;286;p49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7" name="Google Shape;287;p49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8" name="Google Shape;288;p49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9" name="Google Shape;289;p49"/>
          <p:cNvSpPr txBox="1"/>
          <p:nvPr/>
        </p:nvSpPr>
        <p:spPr>
          <a:xfrm>
            <a:off x="673721" y="728440"/>
            <a:ext cx="601434" cy="14773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9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290" name="Google Shape;290;p49"/>
          <p:cNvSpPr txBox="1"/>
          <p:nvPr/>
        </p:nvSpPr>
        <p:spPr>
          <a:xfrm>
            <a:off x="6997867" y="1960340"/>
            <a:ext cx="601434" cy="14773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9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/>
          <p:nvPr>
            <p:ph type="title"/>
          </p:nvPr>
        </p:nvSpPr>
        <p:spPr>
          <a:xfrm>
            <a:off x="866216" y="2343151"/>
            <a:ext cx="6619245" cy="1239885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i="0" sz="3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3" name="Google Shape;293;p50"/>
          <p:cNvSpPr txBox="1"/>
          <p:nvPr>
            <p:ph idx="1" type="body"/>
          </p:nvPr>
        </p:nvSpPr>
        <p:spPr>
          <a:xfrm>
            <a:off x="866216" y="3583036"/>
            <a:ext cx="6619244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  <a:defRPr b="0" i="0" sz="15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4" name="Google Shape;294;p50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5" name="Google Shape;295;p50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6" name="Google Shape;296;p50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1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9" name="Google Shape;299;p51"/>
          <p:cNvSpPr txBox="1"/>
          <p:nvPr>
            <p:ph idx="1" type="body"/>
          </p:nvPr>
        </p:nvSpPr>
        <p:spPr>
          <a:xfrm>
            <a:off x="474710" y="1485900"/>
            <a:ext cx="2210149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400"/>
              <a:buFont typeface="Noto Sans Symbols"/>
              <a:buNone/>
              <a:defRPr b="0" i="0" sz="18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  <a:defRPr b="1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b="1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0" name="Google Shape;300;p51"/>
          <p:cNvSpPr txBox="1"/>
          <p:nvPr>
            <p:ph idx="2" type="body"/>
          </p:nvPr>
        </p:nvSpPr>
        <p:spPr>
          <a:xfrm>
            <a:off x="489347" y="2000250"/>
            <a:ext cx="2195513" cy="269200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1" name="Google Shape;301;p51"/>
          <p:cNvSpPr txBox="1"/>
          <p:nvPr>
            <p:ph idx="3" type="body"/>
          </p:nvPr>
        </p:nvSpPr>
        <p:spPr>
          <a:xfrm>
            <a:off x="2912744" y="1485900"/>
            <a:ext cx="220218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400"/>
              <a:buFont typeface="Noto Sans Symbols"/>
              <a:buNone/>
              <a:defRPr b="0" i="0" sz="18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  <a:defRPr b="1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b="1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2" name="Google Shape;302;p51"/>
          <p:cNvSpPr txBox="1"/>
          <p:nvPr>
            <p:ph idx="4" type="body"/>
          </p:nvPr>
        </p:nvSpPr>
        <p:spPr>
          <a:xfrm>
            <a:off x="2904829" y="2000250"/>
            <a:ext cx="2210095" cy="269200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3" name="Google Shape;303;p51"/>
          <p:cNvSpPr txBox="1"/>
          <p:nvPr>
            <p:ph idx="5" type="body"/>
          </p:nvPr>
        </p:nvSpPr>
        <p:spPr>
          <a:xfrm>
            <a:off x="5343525" y="1485900"/>
            <a:ext cx="2199085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400"/>
              <a:buFont typeface="Noto Sans Symbols"/>
              <a:buNone/>
              <a:defRPr b="0" i="0" sz="18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  <a:defRPr b="1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b="1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4" name="Google Shape;304;p51"/>
          <p:cNvSpPr txBox="1"/>
          <p:nvPr>
            <p:ph idx="6" type="body"/>
          </p:nvPr>
        </p:nvSpPr>
        <p:spPr>
          <a:xfrm>
            <a:off x="5343525" y="2000250"/>
            <a:ext cx="2199085" cy="269200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305" name="Google Shape;305;p51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" name="Google Shape;306;p51"/>
          <p:cNvCxnSpPr/>
          <p:nvPr/>
        </p:nvCxnSpPr>
        <p:spPr>
          <a:xfrm>
            <a:off x="5221671" y="1600200"/>
            <a:ext cx="0" cy="2975161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51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8" name="Google Shape;308;p51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9" name="Google Shape;309;p51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2" name="Google Shape;312;p52"/>
          <p:cNvSpPr txBox="1"/>
          <p:nvPr>
            <p:ph idx="1" type="body"/>
          </p:nvPr>
        </p:nvSpPr>
        <p:spPr>
          <a:xfrm>
            <a:off x="489347" y="3188212"/>
            <a:ext cx="2205037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400"/>
              <a:buFont typeface="Noto Sans Symbols"/>
              <a:buNone/>
              <a:defRPr b="0" i="0" sz="18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  <a:defRPr b="1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b="1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3" name="Google Shape;313;p52"/>
          <p:cNvSpPr/>
          <p:nvPr>
            <p:ph idx="2" type="pic"/>
          </p:nvPr>
        </p:nvSpPr>
        <p:spPr>
          <a:xfrm>
            <a:off x="489347" y="1657350"/>
            <a:ext cx="2205037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68575" lIns="68575" spcFirstLastPara="1" rIns="68575" wrap="square" tIns="68575"/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4" name="Google Shape;314;p52"/>
          <p:cNvSpPr txBox="1"/>
          <p:nvPr>
            <p:ph idx="3" type="body"/>
          </p:nvPr>
        </p:nvSpPr>
        <p:spPr>
          <a:xfrm>
            <a:off x="489347" y="3620408"/>
            <a:ext cx="2205037" cy="4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5" name="Google Shape;315;p52"/>
          <p:cNvSpPr txBox="1"/>
          <p:nvPr>
            <p:ph idx="4" type="body"/>
          </p:nvPr>
        </p:nvSpPr>
        <p:spPr>
          <a:xfrm>
            <a:off x="2917031" y="3188212"/>
            <a:ext cx="219789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400"/>
              <a:buFont typeface="Noto Sans Symbols"/>
              <a:buNone/>
              <a:defRPr b="0" i="0" sz="18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  <a:defRPr b="1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b="1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6" name="Google Shape;316;p52"/>
          <p:cNvSpPr/>
          <p:nvPr>
            <p:ph idx="5" type="pic"/>
          </p:nvPr>
        </p:nvSpPr>
        <p:spPr>
          <a:xfrm>
            <a:off x="2917030" y="1657350"/>
            <a:ext cx="2197894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68575" lIns="68575" spcFirstLastPara="1" rIns="68575" wrap="square" tIns="68575"/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7" name="Google Shape;317;p52"/>
          <p:cNvSpPr txBox="1"/>
          <p:nvPr>
            <p:ph idx="6" type="body"/>
          </p:nvPr>
        </p:nvSpPr>
        <p:spPr>
          <a:xfrm>
            <a:off x="2916016" y="3620408"/>
            <a:ext cx="2200805" cy="4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8" name="Google Shape;318;p52"/>
          <p:cNvSpPr txBox="1"/>
          <p:nvPr>
            <p:ph idx="7" type="body"/>
          </p:nvPr>
        </p:nvSpPr>
        <p:spPr>
          <a:xfrm>
            <a:off x="5343525" y="3188212"/>
            <a:ext cx="2199085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400"/>
              <a:buFont typeface="Noto Sans Symbols"/>
              <a:buNone/>
              <a:defRPr b="0" i="0" sz="18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  <a:defRPr b="1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b="1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9" name="Google Shape;319;p52"/>
          <p:cNvSpPr/>
          <p:nvPr>
            <p:ph idx="8" type="pic"/>
          </p:nvPr>
        </p:nvSpPr>
        <p:spPr>
          <a:xfrm>
            <a:off x="5343524" y="1657350"/>
            <a:ext cx="2199085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68575" lIns="68575" spcFirstLastPara="1" rIns="68575" wrap="square" tIns="68575"/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0" name="Google Shape;320;p52"/>
          <p:cNvSpPr txBox="1"/>
          <p:nvPr>
            <p:ph idx="9" type="body"/>
          </p:nvPr>
        </p:nvSpPr>
        <p:spPr>
          <a:xfrm>
            <a:off x="5343431" y="3620406"/>
            <a:ext cx="2201998" cy="4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321" name="Google Shape;321;p52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2" name="Google Shape;322;p52"/>
          <p:cNvCxnSpPr/>
          <p:nvPr/>
        </p:nvCxnSpPr>
        <p:spPr>
          <a:xfrm>
            <a:off x="5221671" y="1600200"/>
            <a:ext cx="0" cy="2975161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p52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4" name="Google Shape;324;p52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5" name="Google Shape;325;p52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8" name="Google Shape;328;p53"/>
          <p:cNvSpPr txBox="1"/>
          <p:nvPr>
            <p:ph idx="1" type="body"/>
          </p:nvPr>
        </p:nvSpPr>
        <p:spPr>
          <a:xfrm rot="5400000">
            <a:off x="2609132" y="-241959"/>
            <a:ext cx="3146611" cy="670990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Char char="▶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845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21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94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94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94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94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" name="Google Shape;329;p53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" name="Google Shape;330;p53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" name="Google Shape;331;p53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 txBox="1"/>
          <p:nvPr>
            <p:ph type="title"/>
          </p:nvPr>
        </p:nvSpPr>
        <p:spPr>
          <a:xfrm rot="5400000">
            <a:off x="4700588" y="1850231"/>
            <a:ext cx="4369594" cy="1314451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4" name="Google Shape;334;p54"/>
          <p:cNvSpPr txBox="1"/>
          <p:nvPr>
            <p:ph idx="1" type="body"/>
          </p:nvPr>
        </p:nvSpPr>
        <p:spPr>
          <a:xfrm rot="5400000">
            <a:off x="1259681" y="-104774"/>
            <a:ext cx="4026693" cy="556736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Char char="▶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845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21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94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94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94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94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" name="Google Shape;335;p54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" name="Google Shape;336;p54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" name="Google Shape;337;p54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6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" name="Google Shape;346;p56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" name="Google Shape;347;p5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" name="Google Shape;348;p5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" name="Google Shape;349;p5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" name="Google Shape;352;p57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" name="Google Shape;353;p5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" name="Google Shape;354;p5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" name="Google Shape;355;p5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" name="Google Shape;358;p58"/>
          <p:cNvSpPr txBox="1"/>
          <p:nvPr>
            <p:ph idx="1" type="body"/>
          </p:nvPr>
        </p:nvSpPr>
        <p:spPr>
          <a:xfrm rot="5400000">
            <a:off x="2874764" y="-1217414"/>
            <a:ext cx="3394471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5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5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" name="Google Shape;361;p5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9"/>
          <p:cNvSpPr txBox="1"/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" name="Google Shape;364;p59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" name="Google Shape;365;p59"/>
          <p:cNvSpPr txBox="1"/>
          <p:nvPr>
            <p:ph idx="1" type="body"/>
          </p:nvPr>
        </p:nvSpPr>
        <p:spPr>
          <a:xfrm>
            <a:off x="1792288" y="4025503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" name="Google Shape;366;p5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5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0"/>
          <p:cNvSpPr txBox="1"/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" name="Google Shape;371;p60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" name="Google Shape;372;p60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" name="Google Shape;373;p6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" name="Google Shape;374;p6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" name="Google Shape;378;p6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" name="Google Shape;382;p6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" name="Google Shape;383;p6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" name="Google Shape;387;p63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" name="Google Shape;388;p63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" name="Google Shape;389;p63"/>
          <p:cNvSpPr txBox="1"/>
          <p:nvPr>
            <p:ph idx="3" type="body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4" type="body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" name="Google Shape;392;p6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3" name="Google Shape;393;p6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" name="Google Shape;396;p64"/>
          <p:cNvSpPr txBox="1"/>
          <p:nvPr>
            <p:ph idx="1" type="body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" name="Google Shape;397;p64"/>
          <p:cNvSpPr txBox="1"/>
          <p:nvPr>
            <p:ph idx="2" type="body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" name="Google Shape;398;p6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" name="Google Shape;399;p6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" name="Google Shape;400;p6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5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3" name="Google Shape;403;p65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" name="Google Shape;404;p6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" name="Google Shape;405;p6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6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9" name="Google Shape;409;p66"/>
          <p:cNvSpPr txBox="1"/>
          <p:nvPr>
            <p:ph idx="1" type="body"/>
          </p:nvPr>
        </p:nvSpPr>
        <p:spPr>
          <a:xfrm>
            <a:off x="457200" y="1200150"/>
            <a:ext cx="8229600" cy="33944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" name="Google Shape;410;p6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" name="Google Shape;411;p6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" name="Google Shape;412;p6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21" name="Google Shape;421;p68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Google Shape;422;p6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p6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" name="Google Shape;424;p6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27" name="Google Shape;427;p6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8" name="Google Shape;428;p6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" name="Google Shape;429;p6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0" name="Google Shape;430;p6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0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33" name="Google Shape;433;p70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" name="Google Shape;434;p7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p7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7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39" name="Google Shape;439;p71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p71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" name="Google Shape;441;p7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p7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p7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2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46" name="Google Shape;446;p72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7" name="Google Shape;447;p72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8" name="Google Shape;448;p72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9" name="Google Shape;449;p72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0" name="Google Shape;450;p7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1" name="Google Shape;451;p7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2" name="Google Shape;452;p7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55" name="Google Shape;455;p7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" name="Google Shape;456;p7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p7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p7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" name="Google Shape;461;p7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5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64" name="Google Shape;464;p75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p75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7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7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p7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71" name="Google Shape;471;p76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Google Shape;472;p76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" name="Google Shape;473;p7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p7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" name="Google Shape;475;p7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78" name="Google Shape;478;p77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1" name="Google Shape;481;p7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8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84" name="Google Shape;484;p78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5" name="Google Shape;485;p7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" name="Google Shape;486;p7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7" name="Google Shape;487;p7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0"/>
          <p:cNvSpPr txBox="1"/>
          <p:nvPr>
            <p:ph type="title"/>
          </p:nvPr>
        </p:nvSpPr>
        <p:spPr>
          <a:xfrm>
            <a:off x="326551" y="244939"/>
            <a:ext cx="8490330" cy="612348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497" name="Google Shape;497;p80"/>
          <p:cNvSpPr txBox="1"/>
          <p:nvPr>
            <p:ph idx="1" type="subTitle"/>
          </p:nvPr>
        </p:nvSpPr>
        <p:spPr>
          <a:xfrm>
            <a:off x="326551" y="1347165"/>
            <a:ext cx="8327055" cy="3184208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2"/>
          <p:cNvSpPr txBox="1"/>
          <p:nvPr>
            <p:ph type="title"/>
          </p:nvPr>
        </p:nvSpPr>
        <p:spPr>
          <a:xfrm>
            <a:off x="326551" y="244939"/>
            <a:ext cx="8490330" cy="612348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01" name="Google Shape;501;p82"/>
          <p:cNvSpPr txBox="1"/>
          <p:nvPr>
            <p:ph idx="1" type="body"/>
          </p:nvPr>
        </p:nvSpPr>
        <p:spPr>
          <a:xfrm>
            <a:off x="326551" y="1347165"/>
            <a:ext cx="8327055" cy="3184208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3"/>
          <p:cNvSpPr txBox="1"/>
          <p:nvPr>
            <p:ph type="title"/>
          </p:nvPr>
        </p:nvSpPr>
        <p:spPr>
          <a:xfrm>
            <a:off x="326551" y="244939"/>
            <a:ext cx="8490330" cy="612348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04" name="Google Shape;504;p83"/>
          <p:cNvSpPr txBox="1"/>
          <p:nvPr>
            <p:ph idx="1" type="body"/>
          </p:nvPr>
        </p:nvSpPr>
        <p:spPr>
          <a:xfrm>
            <a:off x="326551" y="1347165"/>
            <a:ext cx="4063276" cy="3184208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05" name="Google Shape;505;p83"/>
          <p:cNvSpPr txBox="1"/>
          <p:nvPr>
            <p:ph idx="2" type="body"/>
          </p:nvPr>
        </p:nvSpPr>
        <p:spPr>
          <a:xfrm>
            <a:off x="4593269" y="1347165"/>
            <a:ext cx="4063276" cy="3184208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4"/>
          <p:cNvSpPr txBox="1"/>
          <p:nvPr>
            <p:ph type="title"/>
          </p:nvPr>
        </p:nvSpPr>
        <p:spPr>
          <a:xfrm>
            <a:off x="326551" y="244939"/>
            <a:ext cx="8490330" cy="612348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5"/>
          <p:cNvSpPr txBox="1"/>
          <p:nvPr>
            <p:ph idx="1" type="subTitle"/>
          </p:nvPr>
        </p:nvSpPr>
        <p:spPr>
          <a:xfrm>
            <a:off x="326551" y="244939"/>
            <a:ext cx="8490330" cy="2839334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326551" y="244939"/>
            <a:ext cx="8490330" cy="612348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>
            <a:off x="326551" y="1347165"/>
            <a:ext cx="4063276" cy="1518622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13" name="Google Shape;513;p86"/>
          <p:cNvSpPr txBox="1"/>
          <p:nvPr>
            <p:ph idx="2" type="body"/>
          </p:nvPr>
        </p:nvSpPr>
        <p:spPr>
          <a:xfrm>
            <a:off x="326551" y="3010302"/>
            <a:ext cx="4063276" cy="1518622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14" name="Google Shape;514;p86"/>
          <p:cNvSpPr txBox="1"/>
          <p:nvPr>
            <p:ph idx="3" type="body"/>
          </p:nvPr>
        </p:nvSpPr>
        <p:spPr>
          <a:xfrm>
            <a:off x="4593269" y="1347165"/>
            <a:ext cx="4063276" cy="3184208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>
            <a:off x="326551" y="244939"/>
            <a:ext cx="8490330" cy="612348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>
            <a:off x="326551" y="1347165"/>
            <a:ext cx="4063276" cy="3184208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18" name="Google Shape;518;p87"/>
          <p:cNvSpPr txBox="1"/>
          <p:nvPr>
            <p:ph idx="2" type="body"/>
          </p:nvPr>
        </p:nvSpPr>
        <p:spPr>
          <a:xfrm>
            <a:off x="4593269" y="1347165"/>
            <a:ext cx="4063276" cy="1518622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19" name="Google Shape;519;p87"/>
          <p:cNvSpPr txBox="1"/>
          <p:nvPr>
            <p:ph idx="3" type="body"/>
          </p:nvPr>
        </p:nvSpPr>
        <p:spPr>
          <a:xfrm>
            <a:off x="4593269" y="3010302"/>
            <a:ext cx="4063276" cy="1518622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326551" y="244939"/>
            <a:ext cx="8490330" cy="612348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326551" y="1347165"/>
            <a:ext cx="4063276" cy="1518622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23" name="Google Shape;523;p88"/>
          <p:cNvSpPr txBox="1"/>
          <p:nvPr>
            <p:ph idx="2" type="body"/>
          </p:nvPr>
        </p:nvSpPr>
        <p:spPr>
          <a:xfrm>
            <a:off x="4593269" y="1347165"/>
            <a:ext cx="4063276" cy="1518622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24" name="Google Shape;524;p88"/>
          <p:cNvSpPr txBox="1"/>
          <p:nvPr>
            <p:ph idx="3" type="body"/>
          </p:nvPr>
        </p:nvSpPr>
        <p:spPr>
          <a:xfrm>
            <a:off x="326551" y="3010302"/>
            <a:ext cx="8327055" cy="1518622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9"/>
          <p:cNvSpPr txBox="1"/>
          <p:nvPr>
            <p:ph type="title"/>
          </p:nvPr>
        </p:nvSpPr>
        <p:spPr>
          <a:xfrm>
            <a:off x="326551" y="244939"/>
            <a:ext cx="8490330" cy="612348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27" name="Google Shape;527;p89"/>
          <p:cNvSpPr txBox="1"/>
          <p:nvPr>
            <p:ph idx="1" type="body"/>
          </p:nvPr>
        </p:nvSpPr>
        <p:spPr>
          <a:xfrm>
            <a:off x="326551" y="1347165"/>
            <a:ext cx="8327055" cy="1518622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28" name="Google Shape;528;p89"/>
          <p:cNvSpPr txBox="1"/>
          <p:nvPr>
            <p:ph idx="2" type="body"/>
          </p:nvPr>
        </p:nvSpPr>
        <p:spPr>
          <a:xfrm>
            <a:off x="326551" y="3010302"/>
            <a:ext cx="8327055" cy="1518622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0"/>
          <p:cNvSpPr txBox="1"/>
          <p:nvPr>
            <p:ph type="title"/>
          </p:nvPr>
        </p:nvSpPr>
        <p:spPr>
          <a:xfrm>
            <a:off x="326551" y="244939"/>
            <a:ext cx="8490330" cy="612348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31" name="Google Shape;531;p90"/>
          <p:cNvSpPr txBox="1"/>
          <p:nvPr>
            <p:ph idx="1" type="body"/>
          </p:nvPr>
        </p:nvSpPr>
        <p:spPr>
          <a:xfrm>
            <a:off x="326551" y="1347165"/>
            <a:ext cx="4063276" cy="1518622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32" name="Google Shape;532;p90"/>
          <p:cNvSpPr txBox="1"/>
          <p:nvPr>
            <p:ph idx="2" type="body"/>
          </p:nvPr>
        </p:nvSpPr>
        <p:spPr>
          <a:xfrm>
            <a:off x="4593269" y="1347165"/>
            <a:ext cx="4063276" cy="1518622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33" name="Google Shape;533;p90"/>
          <p:cNvSpPr txBox="1"/>
          <p:nvPr>
            <p:ph idx="3" type="body"/>
          </p:nvPr>
        </p:nvSpPr>
        <p:spPr>
          <a:xfrm>
            <a:off x="4593269" y="3010302"/>
            <a:ext cx="4063276" cy="1518622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34" name="Google Shape;534;p90"/>
          <p:cNvSpPr txBox="1"/>
          <p:nvPr>
            <p:ph idx="4" type="body"/>
          </p:nvPr>
        </p:nvSpPr>
        <p:spPr>
          <a:xfrm>
            <a:off x="326551" y="3010302"/>
            <a:ext cx="4063276" cy="1518622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91"/>
          <p:cNvSpPr txBox="1"/>
          <p:nvPr>
            <p:ph type="title"/>
          </p:nvPr>
        </p:nvSpPr>
        <p:spPr>
          <a:xfrm>
            <a:off x="326551" y="244939"/>
            <a:ext cx="8490330" cy="612348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37" name="Google Shape;537;p91"/>
          <p:cNvSpPr txBox="1"/>
          <p:nvPr>
            <p:ph idx="1" type="body"/>
          </p:nvPr>
        </p:nvSpPr>
        <p:spPr>
          <a:xfrm>
            <a:off x="326551" y="1347165"/>
            <a:ext cx="8327055" cy="3184208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38" name="Google Shape;538;p91"/>
          <p:cNvSpPr txBox="1"/>
          <p:nvPr>
            <p:ph idx="2" type="body"/>
          </p:nvPr>
        </p:nvSpPr>
        <p:spPr>
          <a:xfrm>
            <a:off x="326551" y="1347165"/>
            <a:ext cx="8327055" cy="3184208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39" name="Google Shape;539;p91"/>
          <p:cNvSpPr/>
          <p:nvPr/>
        </p:nvSpPr>
        <p:spPr>
          <a:xfrm>
            <a:off x="326551" y="1347165"/>
            <a:ext cx="8327055" cy="3184208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91"/>
          <p:cNvSpPr/>
          <p:nvPr/>
        </p:nvSpPr>
        <p:spPr>
          <a:xfrm>
            <a:off x="326551" y="1347165"/>
            <a:ext cx="8327055" cy="318420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8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23" Type="http://schemas.openxmlformats.org/officeDocument/2006/relationships/theme" Target="../theme/theme4.xml"/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5" Type="http://schemas.openxmlformats.org/officeDocument/2006/relationships/image" Target="../media/image5.png"/><Relationship Id="rId19" Type="http://schemas.openxmlformats.org/officeDocument/2006/relationships/slideLayout" Target="../slideLayouts/slideLayout47.xml"/><Relationship Id="rId6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/Relationships>
</file>

<file path=ppt/slideMasters/_rels/slideMaster7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7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7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7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7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6454409" y="4572000"/>
            <a:ext cx="7453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7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827484" y="1539688"/>
            <a:ext cx="6709906" cy="314661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Char char="▶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845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21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94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94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94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94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9" name="Google Shape;209;p37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0" name="Google Shape;210;p37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" name="Google Shape;340;p55"/>
          <p:cNvSpPr txBox="1"/>
          <p:nvPr>
            <p:ph idx="1" type="body"/>
          </p:nvPr>
        </p:nvSpPr>
        <p:spPr>
          <a:xfrm>
            <a:off x="457200" y="1200150"/>
            <a:ext cx="8229600" cy="33944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" name="Google Shape;341;p5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" name="Google Shape;342;p5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" name="Google Shape;343;p5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5" name="Google Shape;415;p6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" name="Google Shape;416;p6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" name="Google Shape;417;p6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" name="Google Shape;418;p6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9"/>
          <p:cNvSpPr/>
          <p:nvPr/>
        </p:nvSpPr>
        <p:spPr>
          <a:xfrm>
            <a:off x="0" y="2143217"/>
            <a:ext cx="8816882" cy="857287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79"/>
          <p:cNvSpPr txBox="1"/>
          <p:nvPr>
            <p:ph type="title"/>
          </p:nvPr>
        </p:nvSpPr>
        <p:spPr>
          <a:xfrm>
            <a:off x="326551" y="2265687"/>
            <a:ext cx="8490330" cy="612348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491" name="Google Shape;491;p79"/>
          <p:cNvSpPr txBox="1"/>
          <p:nvPr>
            <p:ph idx="1" type="body"/>
          </p:nvPr>
        </p:nvSpPr>
        <p:spPr>
          <a:xfrm>
            <a:off x="489827" y="3184208"/>
            <a:ext cx="8327055" cy="1714574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492" name="Google Shape;492;p79"/>
          <p:cNvSpPr txBox="1"/>
          <p:nvPr>
            <p:ph idx="10" type="dt"/>
          </p:nvPr>
        </p:nvSpPr>
        <p:spPr>
          <a:xfrm>
            <a:off x="6857575" y="4653843"/>
            <a:ext cx="2122583" cy="367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493" name="Google Shape;493;p79"/>
          <p:cNvSpPr txBox="1"/>
          <p:nvPr>
            <p:ph idx="11" type="ftr"/>
          </p:nvPr>
        </p:nvSpPr>
        <p:spPr>
          <a:xfrm>
            <a:off x="979654" y="4653843"/>
            <a:ext cx="2938961" cy="367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494" name="Google Shape;494;p79"/>
          <p:cNvSpPr txBox="1"/>
          <p:nvPr>
            <p:ph idx="12" type="sldNum"/>
          </p:nvPr>
        </p:nvSpPr>
        <p:spPr>
          <a:xfrm>
            <a:off x="163276" y="4653843"/>
            <a:ext cx="489827" cy="367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500" u="none" cap="none" strike="noStrike">
                <a:solidFill>
                  <a:srgbClr val="E74C3C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500" u="none" cap="none" strike="noStrike">
                <a:solidFill>
                  <a:srgbClr val="E74C3C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500" u="none" cap="none" strike="noStrike">
                <a:solidFill>
                  <a:srgbClr val="E74C3C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500" u="none" cap="none" strike="noStrike">
                <a:solidFill>
                  <a:srgbClr val="E74C3C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500" u="none" cap="none" strike="noStrike">
                <a:solidFill>
                  <a:srgbClr val="E74C3C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500" u="none" cap="none" strike="noStrike">
                <a:solidFill>
                  <a:srgbClr val="E74C3C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500" u="none" cap="none" strike="noStrike">
                <a:solidFill>
                  <a:srgbClr val="E74C3C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500" u="none" cap="none" strike="noStrike">
                <a:solidFill>
                  <a:srgbClr val="E74C3C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500" u="none" cap="none" strike="noStrike">
                <a:solidFill>
                  <a:srgbClr val="E74C3C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13.jpg"/><Relationship Id="rId5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Relationship Id="rId4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7.jpg"/><Relationship Id="rId5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8.jpg"/><Relationship Id="rId6" Type="http://schemas.openxmlformats.org/officeDocument/2006/relationships/image" Target="../media/image10.jpg"/><Relationship Id="rId7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add your slide</a:t>
            </a:r>
            <a:endParaRPr/>
          </a:p>
        </p:txBody>
      </p:sp>
      <p:sp>
        <p:nvSpPr>
          <p:cNvPr id="546" name="Google Shape;546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Please leave this slide for other people to see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Only one slide is allowed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animations please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You can cut and paste an image if you have the slide in some other format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Make sure that there is your student number on your slide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Insert your slide in student number order AFTER this slide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1"/>
          <p:cNvSpPr/>
          <p:nvPr/>
        </p:nvSpPr>
        <p:spPr>
          <a:xfrm>
            <a:off x="0" y="0"/>
            <a:ext cx="9144000" cy="5055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Topic: Communication; the Challenges in Multicultural Team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achieve a relevant information regarding the topic, I prepared the follows research question and objective:</a:t>
            </a:r>
            <a:endParaRPr sz="1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lphaLcPeriod"/>
            </a:pPr>
            <a:r>
              <a:rPr b="1" i="0" lang="en-GB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RQ: </a:t>
            </a:r>
            <a:r>
              <a:rPr b="0" i="0" lang="en-GB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a multicultural team communicate to 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its</a:t>
            </a:r>
            <a:r>
              <a:rPr b="0" i="0" lang="en-GB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stakeholder?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lphaLcPeriod"/>
            </a:pPr>
            <a:r>
              <a:rPr b="1" i="0" lang="en-GB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Objective: 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e</a:t>
            </a:r>
            <a:r>
              <a:rPr b="0" i="0" lang="en-GB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stablish an effective and unique mode of communication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Why:</a:t>
            </a:r>
            <a:endParaRPr sz="1000"/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lphaLcPeriod"/>
            </a:pPr>
            <a:r>
              <a:rPr b="0" i="0" lang="en-GB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maintain a smooth communication between team members &amp; the stakeholders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lphaLcPeriod"/>
            </a:pPr>
            <a:r>
              <a:rPr b="0" i="0" lang="en-GB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examine a relationship between the modes of communication: compatibility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lphaLcPeriod"/>
            </a:pPr>
            <a:r>
              <a:rPr b="0" i="0" lang="en-GB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identify the barriers of smooth communication: Macro vs. micro barriers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How: </a:t>
            </a:r>
            <a:endParaRPr sz="1000"/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lphaLcPeriod"/>
            </a:pPr>
            <a:r>
              <a:rPr b="0" i="0" lang="en-GB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should focus on two major aspects of team communication i.e. formal vs. informal modes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lphaLcPeriod"/>
            </a:pPr>
            <a:r>
              <a:rPr b="0" i="0" lang="en-GB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Macro barriers: information overloading &amp; misinterpretation, cultural diversity etc.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lphaLcPeriod"/>
            </a:pPr>
            <a:r>
              <a:rPr b="0" i="0" lang="en-GB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 barriers: lack of honesty &amp; trust, customs, cast and religion problems etc.   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lphaLcPeriod"/>
            </a:pPr>
            <a:r>
              <a:rPr b="0" i="0" lang="en-GB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reduce the communication ambiguity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What:</a:t>
            </a:r>
            <a:endParaRPr sz="1000"/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lphaLcPeriod"/>
            </a:pPr>
            <a:r>
              <a:rPr b="0" i="0" lang="en-GB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 smooth communication: design, develop and implement the different tools, templates, forms, formats used to solve the problems of information mis-interpretation, delayed in processing, communication channels problem, information ambiguities etc.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lphaLcPeriod"/>
            </a:pPr>
            <a:r>
              <a:rPr b="0" i="0" lang="en-GB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communication barriers: team lead should use an effective formal communication mode. 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01"/>
          <p:cNvSpPr txBox="1"/>
          <p:nvPr/>
        </p:nvSpPr>
        <p:spPr>
          <a:xfrm>
            <a:off x="7383600" y="4568325"/>
            <a:ext cx="17604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Roll no: 17</a:t>
            </a:r>
            <a:endParaRPr b="1" sz="1900"/>
          </a:p>
        </p:txBody>
      </p:sp>
      <p:sp>
        <p:nvSpPr>
          <p:cNvPr id="623" name="Google Shape;623;p10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Higher bandwidth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</a:t>
            </a:r>
            <a:endParaRPr/>
          </a:p>
        </p:txBody>
      </p:sp>
      <p:sp>
        <p:nvSpPr>
          <p:cNvPr id="633" name="Google Shape;633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00" y="1017725"/>
            <a:ext cx="8587200" cy="39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9450" y="3389001"/>
            <a:ext cx="1655775" cy="16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50" y="146050"/>
            <a:ext cx="8529901" cy="303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1775" y="3451100"/>
            <a:ext cx="5947663" cy="15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104"/>
          <p:cNvSpPr txBox="1"/>
          <p:nvPr/>
        </p:nvSpPr>
        <p:spPr>
          <a:xfrm rot="5400000">
            <a:off x="-493375" y="3989750"/>
            <a:ext cx="17784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Interoperability</a:t>
            </a:r>
            <a:endParaRPr sz="1800"/>
          </a:p>
        </p:txBody>
      </p:sp>
      <p:sp>
        <p:nvSpPr>
          <p:cNvPr id="643" name="Google Shape;643;p104"/>
          <p:cNvSpPr txBox="1"/>
          <p:nvPr/>
        </p:nvSpPr>
        <p:spPr>
          <a:xfrm rot="5400000">
            <a:off x="259575" y="3977700"/>
            <a:ext cx="1492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</a:t>
            </a:r>
            <a:r>
              <a:rPr lang="en-GB" sz="2000"/>
              <a:t>tandards</a:t>
            </a:r>
            <a:endParaRPr sz="2000"/>
          </a:p>
        </p:txBody>
      </p:sp>
      <p:sp>
        <p:nvSpPr>
          <p:cNvPr id="644" name="Google Shape;644;p104"/>
          <p:cNvSpPr txBox="1"/>
          <p:nvPr/>
        </p:nvSpPr>
        <p:spPr>
          <a:xfrm>
            <a:off x="8318825" y="0"/>
            <a:ext cx="7464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11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5"/>
          <p:cNvSpPr txBox="1"/>
          <p:nvPr>
            <p:ph type="title"/>
          </p:nvPr>
        </p:nvSpPr>
        <p:spPr>
          <a:xfrm>
            <a:off x="425725" y="7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12_TDD vs TLD</a:t>
            </a:r>
            <a:endParaRPr/>
          </a:p>
        </p:txBody>
      </p:sp>
      <p:sp>
        <p:nvSpPr>
          <p:cNvPr id="650" name="Google Shape;650;p105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is important activity in any software development, and can have significant impact on developer productivity if we could pick suitable approach.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Two ways of testing : TDD and TLD, but lacks general consensus among developers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Same set of requirements are distributed to 10 teams (2 persons/team) of comparable skill set and experience. 5 teams did TDD, and rest did TLD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Teams using TDD produced code with 90% code coverage and more testable code, whereas team TLD produced 60 % code coverage and less testable code.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There was no significant difference in developer productivity in short term but can be beneficial over longer term.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6"/>
          <p:cNvSpPr txBox="1"/>
          <p:nvPr>
            <p:ph idx="1" type="subTitle"/>
          </p:nvPr>
        </p:nvSpPr>
        <p:spPr>
          <a:xfrm>
            <a:off x="2393210" y="4724869"/>
            <a:ext cx="6750791" cy="5004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1" lang="en-GB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br>
              <a:rPr b="0" i="0" lang="en-GB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Burgess, C. and Moore, G. (2007). </a:t>
            </a:r>
            <a:r>
              <a:rPr b="0" i="1" lang="en-GB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standard model</a:t>
            </a:r>
            <a:r>
              <a:rPr b="0" i="0" lang="en-GB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Cambridge: Cambridge University Press.</a:t>
            </a:r>
            <a:br>
              <a:rPr b="0" i="0" lang="en-GB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Barrow, J., Tipler, F. and Wheeler, J. (1996). The Anthropic Cosmological Principle. Oxford, New York: Oxford University Press.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06"/>
          <p:cNvSpPr txBox="1"/>
          <p:nvPr/>
        </p:nvSpPr>
        <p:spPr>
          <a:xfrm>
            <a:off x="655850" y="1036865"/>
            <a:ext cx="7859501" cy="3938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0650" lvl="0" marL="127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GB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Extremely narrow life permitting range.</a:t>
            </a:r>
            <a:endParaRPr sz="1100"/>
          </a:p>
          <a:p>
            <a:pPr indent="-2540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065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GB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  <a:endParaRPr sz="1100"/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065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GB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Explanations:</a:t>
            </a:r>
            <a:endParaRPr sz="1100"/>
          </a:p>
          <a:p>
            <a:pPr indent="-120650" lvl="1" marL="469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GB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Necessity	laws of nature are necessarily so</a:t>
            </a:r>
            <a:endParaRPr sz="1100"/>
          </a:p>
          <a:p>
            <a:pPr indent="-120650" lvl="1" marL="469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GB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Chance 	Absurd improbability</a:t>
            </a:r>
            <a:endParaRPr sz="1100"/>
          </a:p>
          <a:p>
            <a:pPr indent="-120650" lvl="1" marL="469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GB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	The best candidate – super mind / God</a:t>
            </a:r>
            <a:endParaRPr sz="1100"/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06"/>
          <p:cNvSpPr txBox="1"/>
          <p:nvPr/>
        </p:nvSpPr>
        <p:spPr>
          <a:xfrm>
            <a:off x="285749" y="177500"/>
            <a:ext cx="8156122" cy="4432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0" i="1" lang="en-GB" sz="2700" u="none" cap="none" strike="noStrike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#15</a:t>
            </a:r>
            <a:r>
              <a:rPr b="0" i="0" lang="en-GB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Fine-Tuning of the Universe: The evidence for Design</a:t>
            </a:r>
            <a:endParaRPr b="0" i="1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06"/>
          <p:cNvSpPr/>
          <p:nvPr/>
        </p:nvSpPr>
        <p:spPr>
          <a:xfrm>
            <a:off x="3460681" y="2033910"/>
            <a:ext cx="2505600" cy="1195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6127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659" name="Google Shape;659;p106"/>
          <p:cNvSpPr/>
          <p:nvPr/>
        </p:nvSpPr>
        <p:spPr>
          <a:xfrm>
            <a:off x="755225" y="1984457"/>
            <a:ext cx="2222700" cy="1550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424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660" name="Google Shape;660;p106"/>
          <p:cNvSpPr/>
          <p:nvPr/>
        </p:nvSpPr>
        <p:spPr>
          <a:xfrm>
            <a:off x="6125098" y="2080664"/>
            <a:ext cx="2628000" cy="793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9824" l="0" r="-1738" t="-3467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07"/>
          <p:cNvSpPr txBox="1"/>
          <p:nvPr/>
        </p:nvSpPr>
        <p:spPr>
          <a:xfrm>
            <a:off x="70000" y="58850"/>
            <a:ext cx="5238300" cy="3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 </a:t>
            </a:r>
            <a:endParaRPr sz="28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Green Computing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GB"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Green computing is use of the computer in environmentally friendly way and their resources.</a:t>
            </a:r>
            <a:endParaRPr sz="10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latin typeface="Verdana"/>
                <a:ea typeface="Verdana"/>
                <a:cs typeface="Verdana"/>
                <a:sym typeface="Verdana"/>
              </a:rPr>
              <a:t>                   	</a:t>
            </a:r>
            <a:endParaRPr sz="10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0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latin typeface="Verdana"/>
                <a:ea typeface="Verdana"/>
                <a:cs typeface="Verdana"/>
                <a:sym typeface="Verdana"/>
              </a:rPr>
              <a:t>To promote green computing concepts at all possible levels, the following four approaches are employed:</a:t>
            </a:r>
            <a:endParaRPr sz="10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/>
              <a:t>·         </a:t>
            </a:r>
            <a:r>
              <a:rPr lang="en-GB" sz="1050">
                <a:latin typeface="Verdana"/>
                <a:ea typeface="Verdana"/>
                <a:cs typeface="Verdana"/>
                <a:sym typeface="Verdana"/>
              </a:rPr>
              <a:t>Green use</a:t>
            </a:r>
            <a:endParaRPr sz="10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/>
              <a:t>·         </a:t>
            </a:r>
            <a:r>
              <a:rPr lang="en-GB" sz="1050">
                <a:latin typeface="Verdana"/>
                <a:ea typeface="Verdana"/>
                <a:cs typeface="Verdana"/>
                <a:sym typeface="Verdana"/>
              </a:rPr>
              <a:t>Green disposal</a:t>
            </a:r>
            <a:endParaRPr sz="10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/>
              <a:t>·         </a:t>
            </a:r>
            <a:r>
              <a:rPr lang="en-GB" sz="1050">
                <a:latin typeface="Verdana"/>
                <a:ea typeface="Verdana"/>
                <a:cs typeface="Verdana"/>
                <a:sym typeface="Verdana"/>
              </a:rPr>
              <a:t>Green design</a:t>
            </a:r>
            <a:endParaRPr sz="10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/>
              <a:t>·         </a:t>
            </a:r>
            <a:r>
              <a:rPr lang="en-GB" sz="1050">
                <a:latin typeface="Verdana"/>
                <a:ea typeface="Verdana"/>
                <a:cs typeface="Verdana"/>
                <a:sym typeface="Verdana"/>
              </a:rPr>
              <a:t>Green manufacturing</a:t>
            </a:r>
            <a:endParaRPr sz="10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0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0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latin typeface="Verdana"/>
                <a:ea typeface="Verdana"/>
                <a:cs typeface="Verdana"/>
                <a:sym typeface="Verdana"/>
              </a:rPr>
              <a:t> Name:Shweta Shrestha</a:t>
            </a:r>
            <a:endParaRPr sz="10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Number :37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666" name="Google Shape;66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763" y="328950"/>
            <a:ext cx="192405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6100" y="729150"/>
            <a:ext cx="18764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0375" y="2618450"/>
            <a:ext cx="5100826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0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-GB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Approaches to avoid breaches on Networks</a:t>
            </a:r>
            <a:br>
              <a:rPr b="0" i="0" lang="en-GB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4" name="Google Shape;674;p10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9149" y="1369219"/>
            <a:ext cx="3886201" cy="326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10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" y="1369219"/>
            <a:ext cx="4000498" cy="3263503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108"/>
          <p:cNvSpPr txBox="1"/>
          <p:nvPr/>
        </p:nvSpPr>
        <p:spPr>
          <a:xfrm>
            <a:off x="8082650" y="409775"/>
            <a:ext cx="9042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11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73067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3"/>
          <p:cNvSpPr txBox="1"/>
          <p:nvPr>
            <p:ph type="ctrTitle"/>
          </p:nvPr>
        </p:nvSpPr>
        <p:spPr>
          <a:xfrm>
            <a:off x="423800" y="632569"/>
            <a:ext cx="7772400" cy="11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Cryptocurrency price prediction</a:t>
            </a:r>
            <a:endParaRPr/>
          </a:p>
        </p:txBody>
      </p:sp>
      <p:sp>
        <p:nvSpPr>
          <p:cNvPr id="700" name="Google Shape;700;p113"/>
          <p:cNvSpPr txBox="1"/>
          <p:nvPr>
            <p:ph idx="1" type="subTitle"/>
          </p:nvPr>
        </p:nvSpPr>
        <p:spPr>
          <a:xfrm>
            <a:off x="171900" y="1315075"/>
            <a:ext cx="64008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GB"/>
              <a:t>Mangesh Dutta</a:t>
            </a:r>
            <a:endParaRPr/>
          </a:p>
        </p:txBody>
      </p:sp>
      <p:sp>
        <p:nvSpPr>
          <p:cNvPr id="701" name="Google Shape;701;p113"/>
          <p:cNvSpPr txBox="1"/>
          <p:nvPr/>
        </p:nvSpPr>
        <p:spPr>
          <a:xfrm>
            <a:off x="7743500" y="183700"/>
            <a:ext cx="81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21</a:t>
            </a:r>
            <a:endParaRPr sz="2400"/>
          </a:p>
        </p:txBody>
      </p:sp>
      <p:pic>
        <p:nvPicPr>
          <p:cNvPr id="702" name="Google Shape;70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575" y="2067250"/>
            <a:ext cx="7011149" cy="28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1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11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1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1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411" y="754159"/>
            <a:ext cx="4071590" cy="329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5349" y="616442"/>
            <a:ext cx="2950780" cy="2464938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117"/>
          <p:cNvSpPr txBox="1"/>
          <p:nvPr/>
        </p:nvSpPr>
        <p:spPr>
          <a:xfrm>
            <a:off x="407504" y="4512365"/>
            <a:ext cx="486023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 than 1% internet users in mountain areas</a:t>
            </a:r>
            <a:endParaRPr sz="1100"/>
          </a:p>
        </p:txBody>
      </p:sp>
      <p:sp>
        <p:nvSpPr>
          <p:cNvPr id="728" name="Google Shape;728;p117"/>
          <p:cNvSpPr txBox="1"/>
          <p:nvPr/>
        </p:nvSpPr>
        <p:spPr>
          <a:xfrm>
            <a:off x="7521050" y="4213675"/>
            <a:ext cx="5886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26</a:t>
            </a:r>
            <a:endParaRPr b="1"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1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1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11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20"/>
          <p:cNvSpPr txBox="1"/>
          <p:nvPr>
            <p:ph type="ctrTitle"/>
          </p:nvPr>
        </p:nvSpPr>
        <p:spPr>
          <a:xfrm>
            <a:off x="685800" y="256044"/>
            <a:ext cx="7772400" cy="11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746" name="Google Shape;746;p120"/>
          <p:cNvSpPr txBox="1"/>
          <p:nvPr>
            <p:ph idx="1" type="subTitle"/>
          </p:nvPr>
        </p:nvSpPr>
        <p:spPr>
          <a:xfrm>
            <a:off x="1210100" y="1187725"/>
            <a:ext cx="64008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 	</a:t>
            </a:r>
            <a:r>
              <a:rPr lang="en-GB" sz="1600"/>
              <a:t>NO 3: Cloud Assisted ML Engine Feasible in South Asia?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 </a:t>
            </a:r>
            <a:endParaRPr sz="1600"/>
          </a:p>
        </p:txBody>
      </p:sp>
      <p:sp>
        <p:nvSpPr>
          <p:cNvPr id="557" name="Google Shape;557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175" y="1152475"/>
            <a:ext cx="63224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21"/>
          <p:cNvSpPr txBox="1"/>
          <p:nvPr>
            <p:ph type="ctrTitle"/>
          </p:nvPr>
        </p:nvSpPr>
        <p:spPr>
          <a:xfrm>
            <a:off x="1143000" y="421844"/>
            <a:ext cx="6858000" cy="7783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1" i="0" lang="en-GB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do a Presentation </a:t>
            </a:r>
            <a:r>
              <a:rPr i="0" lang="en-GB" sz="2400" u="none" cap="none" strike="noStrike">
                <a:solidFill>
                  <a:schemeClr val="dk1"/>
                </a:solidFill>
              </a:rPr>
              <a:t>2</a:t>
            </a:r>
            <a:r>
              <a:rPr lang="en-GB" sz="2400"/>
              <a:t>7</a:t>
            </a:r>
            <a:r>
              <a:rPr b="1" i="0" lang="en-GB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52" name="Google Shape;752;p121"/>
          <p:cNvSpPr txBox="1"/>
          <p:nvPr>
            <p:ph idx="1" type="subTitle"/>
          </p:nvPr>
        </p:nvSpPr>
        <p:spPr>
          <a:xfrm>
            <a:off x="1143000" y="1329926"/>
            <a:ext cx="6858000" cy="24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to DO: 	-prepare in advance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-Think about audience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-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Mesmerize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your audience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(Challenging statement, 			questions, quotations, pictures)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-Confident Intro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-Clarify the agenda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-Draft the body(do not cluster and confuse-- a 			 	sentence or paragraph)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-Conclusions(summarizations)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-Body language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to Think while you do it: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								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2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12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9" name="Google Shape;759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2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12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6" name="Google Shape;766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551" y="76200"/>
            <a:ext cx="85599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2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 of activation function in neural network (No. 31)</a:t>
            </a:r>
            <a:endParaRPr/>
          </a:p>
        </p:txBody>
      </p:sp>
      <p:pic>
        <p:nvPicPr>
          <p:cNvPr id="772" name="Google Shape;77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" y="919325"/>
            <a:ext cx="3300400" cy="19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124"/>
          <p:cNvPicPr preferRelativeResize="0"/>
          <p:nvPr/>
        </p:nvPicPr>
        <p:blipFill rotWithShape="1">
          <a:blip r:embed="rId4">
            <a:alphaModFix/>
          </a:blip>
          <a:srcRect b="0" l="3288" r="0" t="0"/>
          <a:stretch/>
        </p:blipFill>
        <p:spPr>
          <a:xfrm>
            <a:off x="5304075" y="708175"/>
            <a:ext cx="378592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124"/>
          <p:cNvPicPr preferRelativeResize="0"/>
          <p:nvPr/>
        </p:nvPicPr>
        <p:blipFill rotWithShape="1">
          <a:blip r:embed="rId5">
            <a:alphaModFix/>
          </a:blip>
          <a:srcRect b="0" l="0" r="36660" t="0"/>
          <a:stretch/>
        </p:blipFill>
        <p:spPr>
          <a:xfrm>
            <a:off x="3375400" y="823550"/>
            <a:ext cx="1928675" cy="20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67300" y="3057775"/>
            <a:ext cx="3045000" cy="20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124"/>
          <p:cNvSpPr txBox="1"/>
          <p:nvPr/>
        </p:nvSpPr>
        <p:spPr>
          <a:xfrm>
            <a:off x="726400" y="2862175"/>
            <a:ext cx="1433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</a:t>
            </a:r>
            <a:endParaRPr/>
          </a:p>
        </p:txBody>
      </p:sp>
      <p:sp>
        <p:nvSpPr>
          <p:cNvPr id="777" name="Google Shape;777;p124"/>
          <p:cNvSpPr txBox="1"/>
          <p:nvPr/>
        </p:nvSpPr>
        <p:spPr>
          <a:xfrm>
            <a:off x="3375400" y="2862175"/>
            <a:ext cx="1433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Perceptron</a:t>
            </a:r>
            <a:endParaRPr/>
          </a:p>
        </p:txBody>
      </p:sp>
      <p:sp>
        <p:nvSpPr>
          <p:cNvPr id="778" name="Google Shape;778;p124"/>
          <p:cNvSpPr txBox="1"/>
          <p:nvPr/>
        </p:nvSpPr>
        <p:spPr>
          <a:xfrm>
            <a:off x="6071024" y="3227575"/>
            <a:ext cx="27612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Binary Classification Problem</a:t>
            </a:r>
            <a:endParaRPr/>
          </a:p>
        </p:txBody>
      </p:sp>
      <p:sp>
        <p:nvSpPr>
          <p:cNvPr id="779" name="Google Shape;779;p124"/>
          <p:cNvSpPr txBox="1"/>
          <p:nvPr/>
        </p:nvSpPr>
        <p:spPr>
          <a:xfrm>
            <a:off x="3623063" y="4701900"/>
            <a:ext cx="2967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Perceptron with activation function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125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-157575" y="2250"/>
            <a:ext cx="9364101" cy="65027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785" name="Google Shape;785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575" y="-150150"/>
            <a:ext cx="2073950" cy="1845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sp>
        <p:nvSpPr>
          <p:cNvPr id="786" name="Google Shape;786;p125"/>
          <p:cNvSpPr txBox="1"/>
          <p:nvPr/>
        </p:nvSpPr>
        <p:spPr>
          <a:xfrm>
            <a:off x="6350" y="2368900"/>
            <a:ext cx="2712300" cy="159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E06666"/>
                </a:solidFill>
              </a:rPr>
              <a:t>83.3%!</a:t>
            </a:r>
            <a:endParaRPr b="1" sz="6000">
              <a:solidFill>
                <a:srgbClr val="E06666"/>
              </a:solidFill>
            </a:endParaRPr>
          </a:p>
        </p:txBody>
      </p:sp>
      <p:sp>
        <p:nvSpPr>
          <p:cNvPr id="787" name="Google Shape;787;p125"/>
          <p:cNvSpPr txBox="1"/>
          <p:nvPr/>
        </p:nvSpPr>
        <p:spPr>
          <a:xfrm>
            <a:off x="-61150" y="-30475"/>
            <a:ext cx="64827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>
                <a:latin typeface="Century Gothic"/>
                <a:ea typeface="Century Gothic"/>
                <a:cs typeface="Century Gothic"/>
                <a:sym typeface="Century Gothic"/>
              </a:rPr>
              <a:t># 34:</a:t>
            </a:r>
            <a:endParaRPr sz="30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>
                <a:latin typeface="Century Gothic"/>
                <a:ea typeface="Century Gothic"/>
                <a:cs typeface="Century Gothic"/>
                <a:sym typeface="Century Gothic"/>
              </a:rPr>
              <a:t>Emulating Internet with </a:t>
            </a:r>
            <a:endParaRPr sz="30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>
                <a:latin typeface="Century Gothic"/>
                <a:ea typeface="Century Gothic"/>
                <a:cs typeface="Century Gothic"/>
                <a:sym typeface="Century Gothic"/>
              </a:rPr>
              <a:t>Pervasive Computing</a:t>
            </a:r>
            <a:endParaRPr sz="3000" u="sng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88" name="Google Shape;78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7696" y="4325974"/>
            <a:ext cx="628175" cy="559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789" name="Google Shape;789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1429" y="4325975"/>
            <a:ext cx="628175" cy="559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790" name="Google Shape;790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9527" y="3773828"/>
            <a:ext cx="628175" cy="559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791" name="Google Shape;791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2191" y="3414826"/>
            <a:ext cx="628175" cy="559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792" name="Google Shape;792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6146" y="3261924"/>
            <a:ext cx="628175" cy="559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793" name="Google Shape;793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9879" y="3261925"/>
            <a:ext cx="628175" cy="559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794" name="Google Shape;794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77" y="2709778"/>
            <a:ext cx="628175" cy="559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795" name="Google Shape;795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4302" y="2709773"/>
            <a:ext cx="628175" cy="559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cxnSp>
        <p:nvCxnSpPr>
          <p:cNvPr id="796" name="Google Shape;796;p125"/>
          <p:cNvCxnSpPr>
            <a:endCxn id="795" idx="1"/>
          </p:cNvCxnSpPr>
          <p:nvPr/>
        </p:nvCxnSpPr>
        <p:spPr>
          <a:xfrm flipH="1" rot="10800000">
            <a:off x="5897702" y="2989311"/>
            <a:ext cx="2466600" cy="1431300"/>
          </a:xfrm>
          <a:prstGeom prst="straightConnector1">
            <a:avLst/>
          </a:prstGeom>
          <a:noFill/>
          <a:ln cap="flat" cmpd="sng" w="76200">
            <a:solidFill>
              <a:srgbClr val="595959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797" name="Google Shape;797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0641" y="2350776"/>
            <a:ext cx="628175" cy="559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798" name="Google Shape;79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5852" y="3773823"/>
            <a:ext cx="628175" cy="559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No: 35</a:t>
            </a:r>
            <a:endParaRPr/>
          </a:p>
        </p:txBody>
      </p:sp>
      <p:sp>
        <p:nvSpPr>
          <p:cNvPr id="804" name="Google Shape;804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Evolution of Data &amp; its usage</a:t>
            </a:r>
            <a:br>
              <a:rPr lang="en-GB"/>
            </a:br>
            <a:endParaRPr/>
          </a:p>
        </p:txBody>
      </p:sp>
      <p:sp>
        <p:nvSpPr>
          <p:cNvPr id="810" name="Google Shape;810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Reference about external world expressed in characters, texts, numbers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Early forms of storage was punch cards.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Today we have RDBMS, noSQL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Its importance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Electronic data processing added business value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This gave rise to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Development of data mining and uses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IBM uses heart monitoring data to predict disease.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27"/>
          <p:cNvSpPr txBox="1"/>
          <p:nvPr/>
        </p:nvSpPr>
        <p:spPr>
          <a:xfrm>
            <a:off x="7275525" y="62200"/>
            <a:ext cx="1767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</a:t>
            </a:r>
            <a:r>
              <a:rPr lang="en-GB"/>
              <a:t>articipant no.: 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Breaking Text Based Captcha							4</a:t>
            </a:r>
            <a:endParaRPr/>
          </a:p>
        </p:txBody>
      </p:sp>
      <p:sp>
        <p:nvSpPr>
          <p:cNvPr id="564" name="Google Shape;564;p95"/>
          <p:cNvSpPr txBox="1"/>
          <p:nvPr>
            <p:ph idx="1" type="body"/>
          </p:nvPr>
        </p:nvSpPr>
        <p:spPr>
          <a:xfrm>
            <a:off x="311700" y="1152475"/>
            <a:ext cx="8644500" cy="3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800" y="1070725"/>
            <a:ext cx="351129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275" y="1070725"/>
            <a:ext cx="2071975" cy="16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50" y="2854750"/>
            <a:ext cx="3543300" cy="15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8" name="Google Shape;568;p95"/>
          <p:cNvCxnSpPr/>
          <p:nvPr/>
        </p:nvCxnSpPr>
        <p:spPr>
          <a:xfrm flipH="1">
            <a:off x="2001475" y="2471675"/>
            <a:ext cx="9900" cy="5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9" name="Google Shape;569;p95"/>
          <p:cNvSpPr txBox="1"/>
          <p:nvPr/>
        </p:nvSpPr>
        <p:spPr>
          <a:xfrm>
            <a:off x="6484400" y="4633150"/>
            <a:ext cx="2471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https://tinyurl.com/captchaIOT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6"/>
          <p:cNvSpPr txBox="1"/>
          <p:nvPr>
            <p:ph type="title"/>
          </p:nvPr>
        </p:nvSpPr>
        <p:spPr>
          <a:xfrm>
            <a:off x="311700" y="445025"/>
            <a:ext cx="85206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 Implementation of  Semantic Data Model In Nepal</a:t>
            </a:r>
            <a:endParaRPr sz="2400"/>
          </a:p>
        </p:txBody>
      </p:sp>
      <p:sp>
        <p:nvSpPr>
          <p:cNvPr id="575" name="Google Shape;575;p96"/>
          <p:cNvSpPr txBox="1"/>
          <p:nvPr>
            <p:ph idx="1" type="body"/>
          </p:nvPr>
        </p:nvSpPr>
        <p:spPr>
          <a:xfrm>
            <a:off x="394100" y="1140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Abstract: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u="sng"/>
              <a:t>Introduction : </a:t>
            </a:r>
            <a:r>
              <a:rPr lang="en-GB"/>
              <a:t>It is the data model for defining the conce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ajan\Downloads\pict--workgroup-switch-logical-symbols---vector-stencils-library.png--diagram-flowchart-example.png" id="580" name="Google Shape;58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9450" y="2682478"/>
            <a:ext cx="2502694" cy="18526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97"/>
          <p:cNvSpPr txBox="1"/>
          <p:nvPr>
            <p:ph type="ctrTitle"/>
          </p:nvPr>
        </p:nvSpPr>
        <p:spPr>
          <a:xfrm>
            <a:off x="539750" y="-7144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Network</a:t>
            </a:r>
            <a:r>
              <a:rPr lang="en-GB"/>
              <a:t>ing in Nepal</a:t>
            </a:r>
            <a:endParaRPr/>
          </a:p>
        </p:txBody>
      </p:sp>
      <p:sp>
        <p:nvSpPr>
          <p:cNvPr id="582" name="Google Shape;582;p97"/>
          <p:cNvSpPr txBox="1"/>
          <p:nvPr/>
        </p:nvSpPr>
        <p:spPr>
          <a:xfrm>
            <a:off x="1331912" y="4396978"/>
            <a:ext cx="3240087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Fig: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bigger network</a:t>
            </a:r>
            <a:endParaRPr/>
          </a:p>
        </p:txBody>
      </p:sp>
      <p:pic>
        <p:nvPicPr>
          <p:cNvPr descr="C:\Users\Rajan\Downloads\comp.jpg" id="583" name="Google Shape;58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4062" y="1275159"/>
            <a:ext cx="2484834" cy="1307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an\Downloads\router1.jpg" id="584" name="Google Shape;584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850" y="1640681"/>
            <a:ext cx="4295775" cy="2605087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97"/>
          <p:cNvSpPr txBox="1"/>
          <p:nvPr/>
        </p:nvSpPr>
        <p:spPr>
          <a:xfrm>
            <a:off x="6161087" y="2802731"/>
            <a:ext cx="2994025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Fig:interconnected computers</a:t>
            </a:r>
            <a:endParaRPr/>
          </a:p>
        </p:txBody>
      </p:sp>
      <p:sp>
        <p:nvSpPr>
          <p:cNvPr id="586" name="Google Shape;586;p97"/>
          <p:cNvSpPr txBox="1"/>
          <p:nvPr/>
        </p:nvSpPr>
        <p:spPr>
          <a:xfrm>
            <a:off x="5197645" y="4674396"/>
            <a:ext cx="34971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PRESENTER:Bikram Napit (6)</a:t>
            </a:r>
            <a:endParaRPr/>
          </a:p>
        </p:txBody>
      </p:sp>
      <p:sp>
        <p:nvSpPr>
          <p:cNvPr id="587" name="Google Shape;587;p97"/>
          <p:cNvSpPr txBox="1"/>
          <p:nvPr/>
        </p:nvSpPr>
        <p:spPr>
          <a:xfrm>
            <a:off x="6588125" y="4137422"/>
            <a:ext cx="1584325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Fig: switch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8"/>
          <p:cNvSpPr txBox="1"/>
          <p:nvPr/>
        </p:nvSpPr>
        <p:spPr>
          <a:xfrm>
            <a:off x="326551" y="2265687"/>
            <a:ext cx="8490330" cy="61234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 strike="noStrike">
              <a:solidFill>
                <a:srgbClr val="FFFFFF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593" name="Google Shape;593;p98"/>
          <p:cNvSpPr txBox="1"/>
          <p:nvPr/>
        </p:nvSpPr>
        <p:spPr>
          <a:xfrm>
            <a:off x="489827" y="3184208"/>
            <a:ext cx="8327055" cy="1714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 strike="noStrike">
                <a:solidFill>
                  <a:srgbClr val="1C1C1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ROLLNO :</a:t>
            </a:r>
            <a:r>
              <a:rPr lang="en-GB" sz="1800">
                <a:solidFill>
                  <a:srgbClr val="1C1C1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8</a:t>
            </a:r>
            <a:endParaRPr sz="1800">
              <a:solidFill>
                <a:srgbClr val="1C1C1C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C1C1C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9"/>
          <p:cNvSpPr txBox="1"/>
          <p:nvPr>
            <p:ph type="ctrTitle"/>
          </p:nvPr>
        </p:nvSpPr>
        <p:spPr>
          <a:xfrm>
            <a:off x="173866" y="96592"/>
            <a:ext cx="8461419" cy="69546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n-GB" sz="2400"/>
              <a:t>9.</a:t>
            </a: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Detection and Prediction of Landslide in  Nepal Using sensors and iot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niraj\Desktop\landslide2.PNG" id="599" name="Google Shape;599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866" y="831818"/>
            <a:ext cx="2327856" cy="12754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niraj\Desktop\sensors_used\AAAA.PNG" id="600" name="Google Shape;600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2492" y="2569102"/>
            <a:ext cx="2247314" cy="2349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otà¤à¥ à¤²à¤¾à¤à¤¿ à¤¤à¤¸à¥à¤¬à¤¿à¤° à¤ªà¤°à¤¿à¤£à¤¾à¤®" id="601" name="Google Shape;601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1609" y="4058570"/>
            <a:ext cx="1255542" cy="860404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99"/>
          <p:cNvSpPr txBox="1"/>
          <p:nvPr/>
        </p:nvSpPr>
        <p:spPr>
          <a:xfrm>
            <a:off x="297873" y="3045008"/>
            <a:ext cx="224835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3" name="Google Shape;603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988" y="2147071"/>
            <a:ext cx="6615332" cy="2946313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99"/>
          <p:cNvSpPr txBox="1"/>
          <p:nvPr/>
        </p:nvSpPr>
        <p:spPr>
          <a:xfrm>
            <a:off x="7271609" y="1887646"/>
            <a:ext cx="1744092" cy="2196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99"/>
          <p:cNvSpPr txBox="1"/>
          <p:nvPr/>
        </p:nvSpPr>
        <p:spPr>
          <a:xfrm>
            <a:off x="7478329" y="2061205"/>
            <a:ext cx="14091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Proposed Method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niraj\Desktop\landslidepic.PNG" id="606" name="Google Shape;606;p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43388" y="792053"/>
            <a:ext cx="3363529" cy="1269152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99"/>
          <p:cNvSpPr txBox="1"/>
          <p:nvPr/>
        </p:nvSpPr>
        <p:spPr>
          <a:xfrm>
            <a:off x="2811038" y="1123313"/>
            <a:ext cx="1123035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Landslide scenario in Nepal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0"/>
          <p:cNvSpPr txBox="1"/>
          <p:nvPr>
            <p:ph type="ctrTitle"/>
          </p:nvPr>
        </p:nvSpPr>
        <p:spPr>
          <a:xfrm>
            <a:off x="609600" y="342901"/>
            <a:ext cx="8001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GB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Mitigation of DDoS Attack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vipul\Desktop\DDoS-attack-architecture.png" id="613" name="Google Shape;613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885949"/>
            <a:ext cx="3714750" cy="2519606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00"/>
          <p:cNvSpPr txBox="1"/>
          <p:nvPr/>
        </p:nvSpPr>
        <p:spPr>
          <a:xfrm>
            <a:off x="5486400" y="3086100"/>
            <a:ext cx="3657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Hello ------ Hi---- Let’s Communicate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Then, Resources Allocated</a:t>
            </a:r>
            <a:endParaRPr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00"/>
          <p:cNvSpPr txBox="1"/>
          <p:nvPr/>
        </p:nvSpPr>
        <p:spPr>
          <a:xfrm>
            <a:off x="6096000" y="3886200"/>
            <a:ext cx="281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Hello Vs Let’s Communicate </a:t>
            </a:r>
            <a:r>
              <a:rPr lang="en-GB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&amp; Randomness of Clients</a:t>
            </a:r>
            <a:endParaRPr sz="18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00"/>
          <p:cNvSpPr txBox="1"/>
          <p:nvPr/>
        </p:nvSpPr>
        <p:spPr>
          <a:xfrm>
            <a:off x="457200" y="4686300"/>
            <a:ext cx="1295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Roll No. 10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